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5-7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7" Type="http://schemas.openxmlformats.org/officeDocument/2006/relationships/image" Target="../media/image-5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610" y="1680210"/>
            <a:ext cx="4869180" cy="48691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1585198"/>
            <a:ext cx="7415927" cy="20040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Introduction to Multithreading</a:t>
            </a:r>
            <a:endParaRPr lang="en-US" sz="6312" dirty="0"/>
          </a:p>
        </p:txBody>
      </p:sp>
      <p:sp>
        <p:nvSpPr>
          <p:cNvPr id="7" name="Text 2"/>
          <p:cNvSpPr/>
          <p:nvPr/>
        </p:nvSpPr>
        <p:spPr>
          <a:xfrm>
            <a:off x="864037" y="3959543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Multithreading is a powerful technique used in web server development to improve performance and efficiency. By utilizing multiple threads, web servers can handle multiple requests simultaneously, leading to better responsiveness and a smoother user experience.</a:t>
            </a:r>
            <a:endParaRPr lang="en-US" sz="1944" dirty="0"/>
          </a:p>
        </p:txBody>
      </p:sp>
      <p:sp>
        <p:nvSpPr>
          <p:cNvPr id="8" name="Shape 3"/>
          <p:cNvSpPr/>
          <p:nvPr/>
        </p:nvSpPr>
        <p:spPr>
          <a:xfrm>
            <a:off x="864037" y="623089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7" y="6238518"/>
            <a:ext cx="379690" cy="37969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382316" y="6212443"/>
            <a:ext cx="2471738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Praneeth Bunny</a:t>
            </a:r>
            <a:endParaRPr lang="en-US" sz="2430" dirty="0"/>
          </a:p>
        </p:txBody>
      </p:sp>
      <p:pic>
        <p:nvPicPr>
          <p:cNvPr id="11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745" y="2709982"/>
            <a:ext cx="4994910" cy="280963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74581" y="1170265"/>
            <a:ext cx="5605343" cy="5782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554"/>
              </a:lnSpc>
              <a:buNone/>
            </a:pPr>
            <a:r>
              <a:rPr lang="en-US" sz="3643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Improving Responsiveness</a:t>
            </a:r>
            <a:endParaRPr lang="en-US" sz="3643" dirty="0"/>
          </a:p>
        </p:txBody>
      </p:sp>
      <p:sp>
        <p:nvSpPr>
          <p:cNvPr id="7" name="Text 2"/>
          <p:cNvSpPr/>
          <p:nvPr/>
        </p:nvSpPr>
        <p:spPr>
          <a:xfrm>
            <a:off x="6174581" y="2043470"/>
            <a:ext cx="7767637" cy="6293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77"/>
              </a:lnSpc>
              <a:buNone/>
            </a:pPr>
            <a:r>
              <a:rPr lang="en-US" sz="1548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Multithreading enables web servers to handle requests from multiple users concurrently, preventing the server from becoming bogged down by a single long-running task.</a:t>
            </a:r>
            <a:endParaRPr lang="en-US" sz="1548" dirty="0"/>
          </a:p>
        </p:txBody>
      </p:sp>
      <p:sp>
        <p:nvSpPr>
          <p:cNvPr id="8" name="Shape 3"/>
          <p:cNvSpPr/>
          <p:nvPr/>
        </p:nvSpPr>
        <p:spPr>
          <a:xfrm>
            <a:off x="6174581" y="3115032"/>
            <a:ext cx="442317" cy="442317"/>
          </a:xfrm>
          <a:prstGeom prst="roundRect">
            <a:avLst>
              <a:gd name="adj" fmla="val 8002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6312456" y="3197304"/>
            <a:ext cx="166568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86"/>
              </a:lnSpc>
              <a:buNone/>
            </a:pPr>
            <a:r>
              <a:rPr lang="en-US" sz="2186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186" dirty="0"/>
          </a:p>
        </p:txBody>
      </p:sp>
      <p:sp>
        <p:nvSpPr>
          <p:cNvPr id="10" name="Text 5"/>
          <p:cNvSpPr/>
          <p:nvPr/>
        </p:nvSpPr>
        <p:spPr>
          <a:xfrm>
            <a:off x="6813471" y="3115032"/>
            <a:ext cx="2443401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7"/>
              </a:lnSpc>
              <a:buNone/>
            </a:pPr>
            <a:r>
              <a:rPr lang="en-US" sz="1822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Faster Response Times</a:t>
            </a:r>
            <a:endParaRPr lang="en-US" sz="1822" dirty="0"/>
          </a:p>
        </p:txBody>
      </p:sp>
      <p:sp>
        <p:nvSpPr>
          <p:cNvPr id="11" name="Text 6"/>
          <p:cNvSpPr/>
          <p:nvPr/>
        </p:nvSpPr>
        <p:spPr>
          <a:xfrm>
            <a:off x="6813471" y="3521988"/>
            <a:ext cx="7128748" cy="6293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77"/>
              </a:lnSpc>
              <a:buNone/>
            </a:pPr>
            <a:r>
              <a:rPr lang="en-US" sz="1548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By dedicating a separate thread to each request, web servers can process them independently, resulting in faster response times for users.</a:t>
            </a:r>
            <a:endParaRPr lang="en-US" sz="1548" dirty="0"/>
          </a:p>
        </p:txBody>
      </p:sp>
      <p:sp>
        <p:nvSpPr>
          <p:cNvPr id="12" name="Shape 7"/>
          <p:cNvSpPr/>
          <p:nvPr/>
        </p:nvSpPr>
        <p:spPr>
          <a:xfrm>
            <a:off x="6174581" y="4569023"/>
            <a:ext cx="442317" cy="442317"/>
          </a:xfrm>
          <a:prstGeom prst="roundRect">
            <a:avLst>
              <a:gd name="adj" fmla="val 8002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3" name="Text 8"/>
          <p:cNvSpPr/>
          <p:nvPr/>
        </p:nvSpPr>
        <p:spPr>
          <a:xfrm>
            <a:off x="6312456" y="4651296"/>
            <a:ext cx="166568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86"/>
              </a:lnSpc>
              <a:buNone/>
            </a:pPr>
            <a:r>
              <a:rPr lang="en-US" sz="2186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186" dirty="0"/>
          </a:p>
        </p:txBody>
      </p:sp>
      <p:sp>
        <p:nvSpPr>
          <p:cNvPr id="14" name="Text 9"/>
          <p:cNvSpPr/>
          <p:nvPr/>
        </p:nvSpPr>
        <p:spPr>
          <a:xfrm>
            <a:off x="6813471" y="4569023"/>
            <a:ext cx="2754987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7"/>
              </a:lnSpc>
              <a:buNone/>
            </a:pPr>
            <a:r>
              <a:rPr lang="en-US" sz="1822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Improved User Experience</a:t>
            </a:r>
            <a:endParaRPr lang="en-US" sz="1822" dirty="0"/>
          </a:p>
        </p:txBody>
      </p:sp>
      <p:sp>
        <p:nvSpPr>
          <p:cNvPr id="15" name="Text 10"/>
          <p:cNvSpPr/>
          <p:nvPr/>
        </p:nvSpPr>
        <p:spPr>
          <a:xfrm>
            <a:off x="6813471" y="4975979"/>
            <a:ext cx="7128748" cy="6293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77"/>
              </a:lnSpc>
              <a:buNone/>
            </a:pPr>
            <a:r>
              <a:rPr lang="en-US" sz="1548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Users experience a more seamless and fluid interaction with the website, as their requests are handled promptly without noticeable delays.</a:t>
            </a:r>
            <a:endParaRPr lang="en-US" sz="1548" dirty="0"/>
          </a:p>
        </p:txBody>
      </p:sp>
      <p:sp>
        <p:nvSpPr>
          <p:cNvPr id="16" name="Shape 11"/>
          <p:cNvSpPr/>
          <p:nvPr/>
        </p:nvSpPr>
        <p:spPr>
          <a:xfrm>
            <a:off x="6174581" y="6023015"/>
            <a:ext cx="442317" cy="442317"/>
          </a:xfrm>
          <a:prstGeom prst="roundRect">
            <a:avLst>
              <a:gd name="adj" fmla="val 80021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6312456" y="6105287"/>
            <a:ext cx="166568" cy="2776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86"/>
              </a:lnSpc>
              <a:buNone/>
            </a:pPr>
            <a:r>
              <a:rPr lang="en-US" sz="2186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186" dirty="0"/>
          </a:p>
        </p:txBody>
      </p:sp>
      <p:sp>
        <p:nvSpPr>
          <p:cNvPr id="18" name="Text 13"/>
          <p:cNvSpPr/>
          <p:nvPr/>
        </p:nvSpPr>
        <p:spPr>
          <a:xfrm>
            <a:off x="6813471" y="6023015"/>
            <a:ext cx="2332792" cy="289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7"/>
              </a:lnSpc>
              <a:buNone/>
            </a:pPr>
            <a:r>
              <a:rPr lang="en-US" sz="1822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Enhanced Interactivity</a:t>
            </a:r>
            <a:endParaRPr lang="en-US" sz="1822" dirty="0"/>
          </a:p>
        </p:txBody>
      </p:sp>
      <p:sp>
        <p:nvSpPr>
          <p:cNvPr id="19" name="Text 14"/>
          <p:cNvSpPr/>
          <p:nvPr/>
        </p:nvSpPr>
        <p:spPr>
          <a:xfrm>
            <a:off x="6813471" y="6429970"/>
            <a:ext cx="7128748" cy="6293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77"/>
              </a:lnSpc>
              <a:buNone/>
            </a:pPr>
            <a:r>
              <a:rPr lang="en-US" sz="1548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Multithreading allows web applications to maintain responsiveness, even when performing complex calculations or data-intensive operations.</a:t>
            </a:r>
            <a:endParaRPr lang="en-US" sz="1548" dirty="0"/>
          </a:p>
        </p:txBody>
      </p:sp>
      <p:pic>
        <p:nvPicPr>
          <p:cNvPr id="20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937736"/>
            <a:ext cx="8119467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Handling Concurrent Requests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2157532"/>
            <a:ext cx="1269289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 a web server environment, numerous users may attempt to access the server simultaneously. Multithreading allows the server to handle these requests efficiently by allocating separate threads to each user.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968693" y="347210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Request Queues</a:t>
            </a:r>
            <a:endParaRPr lang="en-US" sz="2287" dirty="0"/>
          </a:p>
        </p:txBody>
      </p:sp>
      <p:sp>
        <p:nvSpPr>
          <p:cNvPr id="7" name="Text 4"/>
          <p:cNvSpPr/>
          <p:nvPr/>
        </p:nvSpPr>
        <p:spPr>
          <a:xfrm>
            <a:off x="968693" y="4082058"/>
            <a:ext cx="382893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Incoming requests are placed in a queue, waiting to be processed by available threads.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968693" y="5489377"/>
            <a:ext cx="382893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Each thread handles one request at a time, ensuring that each user's data is processed correctly and independently.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5407462" y="347210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Thread Pool</a:t>
            </a:r>
            <a:endParaRPr lang="en-US" sz="2287" dirty="0"/>
          </a:p>
        </p:txBody>
      </p:sp>
      <p:sp>
        <p:nvSpPr>
          <p:cNvPr id="10" name="Text 7"/>
          <p:cNvSpPr/>
          <p:nvPr/>
        </p:nvSpPr>
        <p:spPr>
          <a:xfrm>
            <a:off x="5407462" y="4082058"/>
            <a:ext cx="382893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thread pool is a collection of pre-created threads ready to handle incoming requests.</a:t>
            </a:r>
            <a:endParaRPr lang="en-US" sz="1944" dirty="0"/>
          </a:p>
        </p:txBody>
      </p:sp>
      <p:sp>
        <p:nvSpPr>
          <p:cNvPr id="11" name="Text 8"/>
          <p:cNvSpPr/>
          <p:nvPr/>
        </p:nvSpPr>
        <p:spPr>
          <a:xfrm>
            <a:off x="5407462" y="5489377"/>
            <a:ext cx="382893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approach avoids the overhead of creating new threads for each request, improving efficiency and resource utilization.</a:t>
            </a:r>
            <a:endParaRPr lang="en-US" sz="1944" dirty="0"/>
          </a:p>
        </p:txBody>
      </p:sp>
      <p:sp>
        <p:nvSpPr>
          <p:cNvPr id="12" name="Text 9"/>
          <p:cNvSpPr/>
          <p:nvPr/>
        </p:nvSpPr>
        <p:spPr>
          <a:xfrm>
            <a:off x="9846231" y="3472101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Concurrency Control</a:t>
            </a:r>
            <a:endParaRPr lang="en-US" sz="2287" dirty="0"/>
          </a:p>
        </p:txBody>
      </p:sp>
      <p:sp>
        <p:nvSpPr>
          <p:cNvPr id="13" name="Text 10"/>
          <p:cNvSpPr/>
          <p:nvPr/>
        </p:nvSpPr>
        <p:spPr>
          <a:xfrm>
            <a:off x="9846231" y="4082058"/>
            <a:ext cx="382893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Mechanisms are in place to ensure that multiple threads accessing shared resources, such as databases or files, do so in a controlled manner, preventing data corruption.</a:t>
            </a:r>
            <a:endParaRPr lang="en-US" sz="1944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577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134" y="2746534"/>
            <a:ext cx="4870132" cy="2739509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2489" y="677585"/>
            <a:ext cx="7074932" cy="724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07"/>
              </a:lnSpc>
              <a:buNone/>
            </a:pPr>
            <a:r>
              <a:rPr lang="en-US" sz="4566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Optimizing CPU Utilization</a:t>
            </a:r>
            <a:endParaRPr lang="en-US" sz="4566" dirty="0"/>
          </a:p>
        </p:txBody>
      </p:sp>
      <p:sp>
        <p:nvSpPr>
          <p:cNvPr id="7" name="Text 2"/>
          <p:cNvSpPr/>
          <p:nvPr/>
        </p:nvSpPr>
        <p:spPr>
          <a:xfrm>
            <a:off x="862489" y="1771888"/>
            <a:ext cx="7419023" cy="15773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5"/>
              </a:lnSpc>
              <a:buNone/>
            </a:pPr>
            <a:r>
              <a:rPr lang="en-US" sz="194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Web servers often face fluctuating workloads, with periods of high demand followed by lulls. Multithreading enables servers to utilize their CPU resources more effectively by dividing tasks among multiple threads.</a:t>
            </a:r>
            <a:endParaRPr lang="en-US" sz="1940" dirty="0"/>
          </a:p>
        </p:txBody>
      </p:sp>
      <p:sp>
        <p:nvSpPr>
          <p:cNvPr id="8" name="Shape 3"/>
          <p:cNvSpPr/>
          <p:nvPr/>
        </p:nvSpPr>
        <p:spPr>
          <a:xfrm>
            <a:off x="862489" y="3626406"/>
            <a:ext cx="7419023" cy="3928586"/>
          </a:xfrm>
          <a:prstGeom prst="roundRect">
            <a:avLst>
              <a:gd name="adj" fmla="val 11291"/>
            </a:avLst>
          </a:prstGeom>
          <a:solidFill>
            <a:srgbClr val="00002E"/>
          </a:solidFill>
          <a:ln w="60960">
            <a:solidFill>
              <a:srgbClr val="262654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169789" y="3842742"/>
            <a:ext cx="3152061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05"/>
              </a:lnSpc>
              <a:buNone/>
            </a:pPr>
            <a:r>
              <a:rPr lang="en-US" sz="194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Single-Threaded Server</a:t>
            </a:r>
            <a:endParaRPr lang="en-US" sz="1940" dirty="0"/>
          </a:p>
        </p:txBody>
      </p:sp>
      <p:sp>
        <p:nvSpPr>
          <p:cNvPr id="10" name="Text 5"/>
          <p:cNvSpPr/>
          <p:nvPr/>
        </p:nvSpPr>
        <p:spPr>
          <a:xfrm>
            <a:off x="4822150" y="3842742"/>
            <a:ext cx="3152061" cy="11830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5"/>
              </a:lnSpc>
              <a:buNone/>
            </a:pPr>
            <a:r>
              <a:rPr lang="en-US" sz="194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CPU is idle for extended periods when no requests are being processed.</a:t>
            </a:r>
            <a:endParaRPr lang="en-US" sz="1940" dirty="0"/>
          </a:p>
        </p:txBody>
      </p:sp>
      <p:sp>
        <p:nvSpPr>
          <p:cNvPr id="11" name="Text 6"/>
          <p:cNvSpPr/>
          <p:nvPr/>
        </p:nvSpPr>
        <p:spPr>
          <a:xfrm>
            <a:off x="1169789" y="5366980"/>
            <a:ext cx="3152061" cy="3943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05"/>
              </a:lnSpc>
              <a:buNone/>
            </a:pPr>
            <a:r>
              <a:rPr lang="en-US" sz="194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Multithreaded Server</a:t>
            </a:r>
            <a:endParaRPr lang="en-US" sz="1940" dirty="0"/>
          </a:p>
        </p:txBody>
      </p:sp>
      <p:sp>
        <p:nvSpPr>
          <p:cNvPr id="12" name="Text 7"/>
          <p:cNvSpPr/>
          <p:nvPr/>
        </p:nvSpPr>
        <p:spPr>
          <a:xfrm>
            <a:off x="4822150" y="5366980"/>
            <a:ext cx="3152061" cy="19716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05"/>
              </a:lnSpc>
              <a:buNone/>
            </a:pPr>
            <a:r>
              <a:rPr lang="en-US" sz="194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Multiple threads can be used to handle concurrent requests, keeping the CPU busy and maximizing its utilization.</a:t>
            </a:r>
            <a:endParaRPr lang="en-US" sz="1940" dirty="0"/>
          </a:p>
        </p:txBody>
      </p:sp>
      <p:pic>
        <p:nvPicPr>
          <p:cNvPr id="13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506" y="2443043"/>
            <a:ext cx="5015270" cy="334351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59487" y="1027747"/>
            <a:ext cx="6207562" cy="55423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64"/>
              </a:lnSpc>
              <a:buNone/>
            </a:pPr>
            <a:r>
              <a:rPr lang="en-US" sz="3491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Asynchronous Task Processing</a:t>
            </a:r>
            <a:endParaRPr lang="en-US" sz="3491" dirty="0"/>
          </a:p>
        </p:txBody>
      </p:sp>
      <p:sp>
        <p:nvSpPr>
          <p:cNvPr id="7" name="Text 2"/>
          <p:cNvSpPr/>
          <p:nvPr/>
        </p:nvSpPr>
        <p:spPr>
          <a:xfrm>
            <a:off x="659487" y="1864638"/>
            <a:ext cx="7825026" cy="6029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74"/>
              </a:lnSpc>
              <a:buNone/>
            </a:pPr>
            <a:r>
              <a:rPr lang="en-US" sz="148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Multithreading allows web servers to handle asynchronous tasks, such as sending emails, file uploads, or background processing, without blocking the main request-handling thread.</a:t>
            </a:r>
            <a:endParaRPr lang="en-US" sz="1484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87" y="2679502"/>
            <a:ext cx="942142" cy="150745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884283" y="2867858"/>
            <a:ext cx="2216825" cy="277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2"/>
              </a:lnSpc>
              <a:buNone/>
            </a:pPr>
            <a:r>
              <a:rPr lang="en-US" sz="1746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Request</a:t>
            </a:r>
            <a:endParaRPr lang="en-US" sz="1746" dirty="0"/>
          </a:p>
        </p:txBody>
      </p:sp>
      <p:sp>
        <p:nvSpPr>
          <p:cNvPr id="10" name="Text 4"/>
          <p:cNvSpPr/>
          <p:nvPr/>
        </p:nvSpPr>
        <p:spPr>
          <a:xfrm>
            <a:off x="1884283" y="3257907"/>
            <a:ext cx="6600230" cy="3014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4"/>
              </a:lnSpc>
              <a:buNone/>
            </a:pPr>
            <a:r>
              <a:rPr lang="en-US" sz="148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user submits a request to the web server.</a:t>
            </a:r>
            <a:endParaRPr lang="en-US" sz="1484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487" y="4186952"/>
            <a:ext cx="942142" cy="150745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884283" y="4375309"/>
            <a:ext cx="2216825" cy="277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2"/>
              </a:lnSpc>
              <a:buNone/>
            </a:pPr>
            <a:r>
              <a:rPr lang="en-US" sz="1746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Asynchronous Task</a:t>
            </a:r>
            <a:endParaRPr lang="en-US" sz="1746" dirty="0"/>
          </a:p>
        </p:txBody>
      </p:sp>
      <p:sp>
        <p:nvSpPr>
          <p:cNvPr id="13" name="Text 6"/>
          <p:cNvSpPr/>
          <p:nvPr/>
        </p:nvSpPr>
        <p:spPr>
          <a:xfrm>
            <a:off x="1884283" y="4765358"/>
            <a:ext cx="6600230" cy="3014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374"/>
              </a:lnSpc>
              <a:buNone/>
            </a:pPr>
            <a:r>
              <a:rPr lang="en-US" sz="148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server creates a separate thread to handle the asynchronous task.</a:t>
            </a:r>
            <a:endParaRPr lang="en-US" sz="1484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487" y="5694402"/>
            <a:ext cx="942142" cy="150745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84283" y="5882759"/>
            <a:ext cx="2216825" cy="277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82"/>
              </a:lnSpc>
              <a:buNone/>
            </a:pPr>
            <a:r>
              <a:rPr lang="en-US" sz="1746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Response to User</a:t>
            </a:r>
            <a:endParaRPr lang="en-US" sz="1746" dirty="0"/>
          </a:p>
        </p:txBody>
      </p:sp>
      <p:sp>
        <p:nvSpPr>
          <p:cNvPr id="16" name="Text 8"/>
          <p:cNvSpPr/>
          <p:nvPr/>
        </p:nvSpPr>
        <p:spPr>
          <a:xfrm>
            <a:off x="1884283" y="6272808"/>
            <a:ext cx="6600230" cy="6029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374"/>
              </a:lnSpc>
              <a:buNone/>
            </a:pPr>
            <a:r>
              <a:rPr lang="en-US" sz="148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main thread continues to process other requests while the asynchronous task completes in the background.</a:t>
            </a:r>
            <a:endParaRPr lang="en-US" sz="1484" dirty="0"/>
          </a:p>
        </p:txBody>
      </p:sp>
      <p:pic>
        <p:nvPicPr>
          <p:cNvPr id="17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25564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325564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1260" y="2871192"/>
            <a:ext cx="3611880" cy="25831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04837" y="475178"/>
            <a:ext cx="4778335" cy="5081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002"/>
              </a:lnSpc>
              <a:buNone/>
            </a:pPr>
            <a:r>
              <a:rPr lang="en-US" sz="3202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Scaling Web Applications</a:t>
            </a:r>
            <a:endParaRPr lang="en-US" sz="3202" dirty="0"/>
          </a:p>
        </p:txBody>
      </p:sp>
      <p:sp>
        <p:nvSpPr>
          <p:cNvPr id="7" name="Text 2"/>
          <p:cNvSpPr/>
          <p:nvPr/>
        </p:nvSpPr>
        <p:spPr>
          <a:xfrm>
            <a:off x="604837" y="1242536"/>
            <a:ext cx="7934325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Multithreading is essential for scaling web applications to handle increasing user traffic and complex workloads. By distributing tasks across multiple threads, web servers can handle a larger number of simultaneous requests without compromising performance.</a:t>
            </a:r>
            <a:endParaRPr lang="en-US" sz="1361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2266593"/>
            <a:ext cx="431959" cy="43195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604837" y="2871311"/>
            <a:ext cx="2042160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01"/>
              </a:lnSpc>
              <a:buNone/>
            </a:pPr>
            <a:r>
              <a:rPr lang="en-US" sz="1601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Increased Throughput</a:t>
            </a:r>
            <a:endParaRPr lang="en-US" sz="1601" dirty="0"/>
          </a:p>
        </p:txBody>
      </p:sp>
      <p:sp>
        <p:nvSpPr>
          <p:cNvPr id="10" name="Text 4"/>
          <p:cNvSpPr/>
          <p:nvPr/>
        </p:nvSpPr>
        <p:spPr>
          <a:xfrm>
            <a:off x="604837" y="3229094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With multithreading, web servers can process more requests per unit of time, leading to higher throughput and improved performance.</a:t>
            </a:r>
            <a:endParaRPr lang="en-US" sz="1361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4300657"/>
            <a:ext cx="431959" cy="431959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04837" y="4905375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01"/>
              </a:lnSpc>
              <a:buNone/>
            </a:pPr>
            <a:r>
              <a:rPr lang="en-US" sz="1601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Horizontal Scaling</a:t>
            </a:r>
            <a:endParaRPr lang="en-US" sz="1601" dirty="0"/>
          </a:p>
        </p:txBody>
      </p:sp>
      <p:sp>
        <p:nvSpPr>
          <p:cNvPr id="13" name="Text 6"/>
          <p:cNvSpPr/>
          <p:nvPr/>
        </p:nvSpPr>
        <p:spPr>
          <a:xfrm>
            <a:off x="604837" y="5263158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Multithreaded web servers can be deployed across multiple physical machines or virtual instances, allowing for horizontal scaling and improved capacity.</a:t>
            </a:r>
            <a:endParaRPr lang="en-US" sz="1361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6334720"/>
            <a:ext cx="431959" cy="431959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04837" y="6939439"/>
            <a:ext cx="2403158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001"/>
              </a:lnSpc>
              <a:buNone/>
            </a:pPr>
            <a:r>
              <a:rPr lang="en-US" sz="1601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Improved Responsiveness</a:t>
            </a:r>
            <a:endParaRPr lang="en-US" sz="1601" dirty="0"/>
          </a:p>
        </p:txBody>
      </p:sp>
      <p:sp>
        <p:nvSpPr>
          <p:cNvPr id="16" name="Text 8"/>
          <p:cNvSpPr/>
          <p:nvPr/>
        </p:nvSpPr>
        <p:spPr>
          <a:xfrm>
            <a:off x="604837" y="7297222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Even with a high number of concurrent users, multithreading ensures that each user's request is handled promptly, maintaining responsiveness and a smooth user experience.</a:t>
            </a:r>
            <a:endParaRPr lang="en-US" sz="1361" dirty="0"/>
          </a:p>
        </p:txBody>
      </p:sp>
      <p:pic>
        <p:nvPicPr>
          <p:cNvPr id="17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4534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69256" y="3352086"/>
            <a:ext cx="7306628" cy="6460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087"/>
              </a:lnSpc>
              <a:buNone/>
            </a:pPr>
            <a:r>
              <a:rPr lang="en-US" sz="4069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Challenges and Considerations</a:t>
            </a:r>
            <a:endParaRPr lang="en-US" sz="4069" dirty="0"/>
          </a:p>
        </p:txBody>
      </p:sp>
      <p:sp>
        <p:nvSpPr>
          <p:cNvPr id="6" name="Text 2"/>
          <p:cNvSpPr/>
          <p:nvPr/>
        </p:nvSpPr>
        <p:spPr>
          <a:xfrm>
            <a:off x="1669256" y="4327565"/>
            <a:ext cx="11291887" cy="7029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7"/>
              </a:lnSpc>
              <a:buNone/>
            </a:pPr>
            <a:r>
              <a:rPr lang="en-US" sz="172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While multithreading offers significant benefits, it also introduces certain challenges that need to be carefully addressed. These include thread synchronization, deadlocks, and resource contention.</a:t>
            </a:r>
            <a:endParaRPr lang="en-US" sz="1729" dirty="0"/>
          </a:p>
        </p:txBody>
      </p:sp>
      <p:sp>
        <p:nvSpPr>
          <p:cNvPr id="7" name="Shape 3"/>
          <p:cNvSpPr/>
          <p:nvPr/>
        </p:nvSpPr>
        <p:spPr>
          <a:xfrm>
            <a:off x="1669256" y="5277564"/>
            <a:ext cx="3617595" cy="2345293"/>
          </a:xfrm>
          <a:prstGeom prst="roundRect">
            <a:avLst>
              <a:gd name="adj" fmla="val 16857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911668" y="5519976"/>
            <a:ext cx="2583894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3"/>
              </a:lnSpc>
              <a:buNone/>
            </a:pPr>
            <a:r>
              <a:rPr lang="en-US" sz="2035" b="1" dirty="0">
                <a:solidFill>
                  <a:srgbClr val="F2B42D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Synchronization</a:t>
            </a:r>
            <a:endParaRPr lang="en-US" sz="2035" dirty="0"/>
          </a:p>
        </p:txBody>
      </p:sp>
      <p:sp>
        <p:nvSpPr>
          <p:cNvPr id="9" name="Text 5"/>
          <p:cNvSpPr/>
          <p:nvPr/>
        </p:nvSpPr>
        <p:spPr>
          <a:xfrm>
            <a:off x="1911668" y="5974556"/>
            <a:ext cx="3132773" cy="14058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7"/>
              </a:lnSpc>
              <a:buNone/>
            </a:pPr>
            <a:r>
              <a:rPr lang="en-US" sz="172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Ensuring that threads access shared resources in a controlled manner to prevent data corruption.</a:t>
            </a:r>
            <a:endParaRPr lang="en-US" sz="1729" dirty="0"/>
          </a:p>
        </p:txBody>
      </p:sp>
      <p:sp>
        <p:nvSpPr>
          <p:cNvPr id="10" name="Shape 6"/>
          <p:cNvSpPr/>
          <p:nvPr/>
        </p:nvSpPr>
        <p:spPr>
          <a:xfrm>
            <a:off x="5506403" y="5277564"/>
            <a:ext cx="3617595" cy="2345293"/>
          </a:xfrm>
          <a:prstGeom prst="roundRect">
            <a:avLst>
              <a:gd name="adj" fmla="val 16857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748814" y="5519976"/>
            <a:ext cx="2583894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3"/>
              </a:lnSpc>
              <a:buNone/>
            </a:pPr>
            <a:r>
              <a:rPr lang="en-US" sz="2035" b="1" dirty="0">
                <a:solidFill>
                  <a:srgbClr val="D742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Deadlocks</a:t>
            </a:r>
            <a:endParaRPr lang="en-US" sz="2035" dirty="0"/>
          </a:p>
        </p:txBody>
      </p:sp>
      <p:sp>
        <p:nvSpPr>
          <p:cNvPr id="12" name="Text 8"/>
          <p:cNvSpPr/>
          <p:nvPr/>
        </p:nvSpPr>
        <p:spPr>
          <a:xfrm>
            <a:off x="5748814" y="5974556"/>
            <a:ext cx="3132773" cy="14058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7"/>
              </a:lnSpc>
              <a:buNone/>
            </a:pPr>
            <a:r>
              <a:rPr lang="en-US" sz="172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Situations where threads are blocked indefinitely, waiting for resources held by other blocked threads.</a:t>
            </a:r>
            <a:endParaRPr lang="en-US" sz="1729" dirty="0"/>
          </a:p>
        </p:txBody>
      </p:sp>
      <p:sp>
        <p:nvSpPr>
          <p:cNvPr id="13" name="Shape 9"/>
          <p:cNvSpPr/>
          <p:nvPr/>
        </p:nvSpPr>
        <p:spPr>
          <a:xfrm>
            <a:off x="9343549" y="5277564"/>
            <a:ext cx="3617595" cy="2345293"/>
          </a:xfrm>
          <a:prstGeom prst="roundRect">
            <a:avLst>
              <a:gd name="adj" fmla="val 16857"/>
            </a:avLst>
          </a:prstGeom>
          <a:solidFill>
            <a:srgbClr val="00002E"/>
          </a:solidFill>
          <a:ln w="22860">
            <a:solidFill>
              <a:srgbClr val="FFFFF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585960" y="5519976"/>
            <a:ext cx="2583894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3"/>
              </a:lnSpc>
              <a:buNone/>
            </a:pPr>
            <a:r>
              <a:rPr lang="en-US" sz="2035" b="1" dirty="0">
                <a:solidFill>
                  <a:srgbClr val="DD785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Resource Contention</a:t>
            </a:r>
            <a:endParaRPr lang="en-US" sz="2035" dirty="0"/>
          </a:p>
        </p:txBody>
      </p:sp>
      <p:sp>
        <p:nvSpPr>
          <p:cNvPr id="15" name="Text 11"/>
          <p:cNvSpPr/>
          <p:nvPr/>
        </p:nvSpPr>
        <p:spPr>
          <a:xfrm>
            <a:off x="9585960" y="5974556"/>
            <a:ext cx="3132773" cy="14058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67"/>
              </a:lnSpc>
              <a:buNone/>
            </a:pPr>
            <a:r>
              <a:rPr lang="en-US" sz="1729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Managing the competition between threads for access to shared resources, such as memory or disk I/O.</a:t>
            </a:r>
            <a:endParaRPr lang="en-US" sz="1729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10" y="2355771"/>
            <a:ext cx="4869061" cy="351794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2579013"/>
            <a:ext cx="580905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FFFFFF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Conclusion</a:t>
            </a:r>
            <a:endParaRPr lang="en-US" sz="4574" dirty="0"/>
          </a:p>
        </p:txBody>
      </p:sp>
      <p:sp>
        <p:nvSpPr>
          <p:cNvPr id="7" name="Text 2"/>
          <p:cNvSpPr/>
          <p:nvPr/>
        </p:nvSpPr>
        <p:spPr>
          <a:xfrm>
            <a:off x="6350437" y="3675340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Multithreading is a fundamental technique in web server development, providing numerous benefits for performance, responsiveness, and scalability. By leveraging the power of multithreading, web servers can deliver a superior user experience and handle the increasing demands of modern web applications.</a:t>
            </a:r>
            <a:endParaRPr lang="en-US" sz="1944" dirty="0"/>
          </a:p>
        </p:txBody>
      </p:sp>
      <p:pic>
        <p:nvPicPr>
          <p:cNvPr id="8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2024-07-11T10:31:53Z</dcterms:created>
  <dcterms:modified xsi:type="dcterms:W3CDTF">2024-07-11T10:31:53Z</dcterms:modified>
</cp:coreProperties>
</file>